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84" r:id="rId8"/>
    <p:sldId id="277" r:id="rId9"/>
    <p:sldId id="331" r:id="rId10"/>
    <p:sldId id="332" r:id="rId11"/>
    <p:sldId id="333" r:id="rId12"/>
    <p:sldId id="334" r:id="rId13"/>
    <p:sldId id="335" r:id="rId14"/>
    <p:sldId id="296" r:id="rId15"/>
    <p:sldId id="297" r:id="rId16"/>
    <p:sldId id="336" r:id="rId17"/>
    <p:sldId id="337" r:id="rId18"/>
    <p:sldId id="338" r:id="rId19"/>
    <p:sldId id="339" r:id="rId20"/>
    <p:sldId id="340" r:id="rId21"/>
    <p:sldId id="341" r:id="rId22"/>
    <p:sldId id="306" r:id="rId23"/>
    <p:sldId id="342" r:id="rId24"/>
    <p:sldId id="329" r:id="rId2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06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857255"/>
          </a:xfrm>
        </p:spPr>
        <p:txBody>
          <a:bodyPr>
            <a:norm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omic Sans MS" pitchFamily="66" charset="0"/>
              </a:rPr>
              <a:t>Spojená škola sv. Františka Assiského Malacky</a:t>
            </a:r>
            <a:endParaRPr lang="sk-SK" sz="2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001056" cy="2643182"/>
          </a:xfrm>
        </p:spPr>
        <p:txBody>
          <a:bodyPr>
            <a:normAutofit/>
          </a:bodyPr>
          <a:lstStyle/>
          <a:p>
            <a:pPr algn="l"/>
            <a:r>
              <a:rPr lang="sk-SK" b="1" dirty="0" smtClean="0">
                <a:solidFill>
                  <a:srgbClr val="0070C0"/>
                </a:solidFill>
                <a:latin typeface="Comic Sans MS" pitchFamily="66" charset="0"/>
              </a:rPr>
              <a:t>Streda 16.10. 2013</a:t>
            </a:r>
          </a:p>
          <a:p>
            <a:pPr marL="514350" indent="-514350" algn="l"/>
            <a:r>
              <a:rPr lang="sk-SK" b="1" u="sng" dirty="0" smtClean="0">
                <a:solidFill>
                  <a:srgbClr val="0070C0"/>
                </a:solidFill>
                <a:latin typeface="Comic Sans MS" pitchFamily="66" charset="0"/>
              </a:rPr>
              <a:t>2.denná téma: </a:t>
            </a:r>
          </a:p>
          <a:p>
            <a:pPr marL="514350" indent="-514350" algn="l"/>
            <a:endParaRPr lang="sk-SK" sz="1000" b="1" u="sng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514350" indent="-514350" algn="l">
              <a:spcBef>
                <a:spcPts val="0"/>
              </a:spcBef>
            </a:pPr>
            <a:r>
              <a:rPr lang="sk-SK" sz="3300" b="1" dirty="0" smtClean="0">
                <a:solidFill>
                  <a:srgbClr val="FF3300"/>
                </a:solidFill>
                <a:latin typeface="Comic Sans MS" pitchFamily="66" charset="0"/>
              </a:rPr>
              <a:t>SLEDUJ INFORMÁCIE </a:t>
            </a:r>
          </a:p>
          <a:p>
            <a:pPr marL="514350" indent="-514350" algn="l">
              <a:spcBef>
                <a:spcPts val="0"/>
              </a:spcBef>
            </a:pPr>
            <a:r>
              <a:rPr lang="sk-SK" sz="3300" b="1" dirty="0" smtClean="0">
                <a:solidFill>
                  <a:srgbClr val="FF3300"/>
                </a:solidFill>
                <a:latin typeface="Comic Sans MS" pitchFamily="66" charset="0"/>
              </a:rPr>
              <a:t>           NA OBALE POTRAVÍN!</a:t>
            </a:r>
            <a:endParaRPr lang="sk-SK" sz="33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pic>
        <p:nvPicPr>
          <p:cNvPr id="4" name="Obrázek 3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742958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logoTalk" descr="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142984"/>
            <a:ext cx="142876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Slovo na úvod...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57158" y="1071547"/>
            <a:ext cx="85725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Naša škola sa rozhodla zapojiť do každej vyhlásenej dennej témy. 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Pripravila   </a:t>
            </a:r>
            <a:r>
              <a:rPr lang="sk-SK" sz="3000" b="1" dirty="0" smtClean="0">
                <a:solidFill>
                  <a:srgbClr val="FF0000"/>
                </a:solidFill>
                <a:latin typeface="Candara" pitchFamily="34" charset="0"/>
              </a:rPr>
              <a:t>zdravovednú súťaž </a:t>
            </a:r>
          </a:p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so zámerom zapojiť do nej čo najväčší počet detí.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Čo bolo cieľom súťaže?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vzdelávať sa o potravinách a dobrých stravovacích návykoch ako súčasti zdravého životného štýlu, o úlohe potravín pri ochrane zdravia a ich význame pre tvorbu a ochranu životného prostredia.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Pre koho bola súťaž určená?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triedne kolektívy 5.-9. ročníka ZŠ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Ako sa súťažilo? 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každý triedny kolektív boli pripravené dve súťažné aktivity.  Viac v </a:t>
            </a:r>
            <a:r>
              <a:rPr lang="sk-SK" sz="2400" b="1" i="1" dirty="0" smtClean="0">
                <a:solidFill>
                  <a:srgbClr val="0070C0"/>
                </a:solidFill>
                <a:latin typeface="Candara" pitchFamily="34" charset="0"/>
              </a:rPr>
              <a:t>propozíciách k súťaži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.</a:t>
            </a:r>
          </a:p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O čo sa súťažilo? </a:t>
            </a: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1.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50€!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2.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30€!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 3. miesto:</a:t>
            </a:r>
            <a:r>
              <a:rPr lang="sk-SK" sz="2400" b="1" dirty="0" smtClean="0">
                <a:solidFill>
                  <a:srgbClr val="0070C0"/>
                </a:solidFill>
              </a:rPr>
              <a:t> Zdravovedný balíček v hodnote 20€!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a%20zaciname_det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786322"/>
            <a:ext cx="221457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 *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1.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individuálna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V rámci prvej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5.roč.: zelenina a ovocie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6.roč.: mäso, ryby, vajcia, strukoviny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7.roč.: mlieko a mliečne výrobky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8. roč.: chlieb, pečivo, obilniny, ryža, cestoviny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9.roč.: tuky, sladkosti, soľ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9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i="1" u="sng" dirty="0" smtClean="0">
                <a:solidFill>
                  <a:srgbClr val="0070C0"/>
                </a:solidFill>
                <a:latin typeface="Candara" pitchFamily="34" charset="0"/>
              </a:rPr>
              <a:t>Tvoja úloha: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Každý si „vylosuje“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jednu potravinu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ktorá spadá do príslušnej ročníkovej témy.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Tvojou úlohou je vypátrať, ako táto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potravina ovplyvňuje zdravý životný štýl človeka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 teda či napr. prispieva k jeho zdraviu, prečo by si ju odporučil konzumovať, v akom množstve.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Výsledok svojho pátrania si povinný: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342900" lvl="0" indent="-342900">
              <a:buAutoNum type="alphaUcParenR"/>
            </a:pP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spracovať na papier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(formát A4), a to pomocou nielen textového, ale aj obrazového </a:t>
            </a:r>
          </a:p>
          <a:p>
            <a:pPr marL="342900" lvl="0" indent="-342900"/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       materiálu (nákres, fotografia, obrázok z </a:t>
            </a:r>
            <a:r>
              <a:rPr lang="sk-SK" dirty="0" err="1" smtClean="0">
                <a:solidFill>
                  <a:srgbClr val="0070C0"/>
                </a:solidFill>
                <a:latin typeface="Candara" pitchFamily="34" charset="0"/>
              </a:rPr>
              <a:t>netu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atď.)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B)   ústne informovať o ňom svojich spolužiakov v triede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- na informovanie má každý len      </a:t>
            </a: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        90 sekúnd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–je potrebné vybrať o svojej potravine tie najdôležitejšie informácie!!!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Prezentácie sa budú konať v rámci hodín biológie v termíne 14.-18.10.2013!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* </a:t>
            </a:r>
            <a:r>
              <a:rPr lang="sk-SK" sz="1300" dirty="0" smtClean="0">
                <a:solidFill>
                  <a:srgbClr val="0070C0"/>
                </a:solidFill>
              </a:rPr>
              <a:t>pozn. propozície sú napísané tak, ako boli odovzdané jednotlivým triednym kolektívom.</a:t>
            </a:r>
            <a:r>
              <a:rPr lang="sk-SK" sz="2400" dirty="0" smtClean="0">
                <a:solidFill>
                  <a:srgbClr val="0070C0"/>
                </a:solidFill>
              </a:rPr>
              <a:t> 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ruky%20a%20paradajk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35745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1.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vzhľad, ...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obsah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výber podstatných informácií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Z tejto aktivity získa každý žiak známku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 (predmet biológia) do žiackej knižky </a:t>
            </a:r>
            <a:r>
              <a:rPr lang="sk-SK" sz="2200" b="1" dirty="0" smtClean="0">
                <a:solidFill>
                  <a:srgbClr val="0070C0"/>
                </a:solidFill>
                <a:latin typeface="Candara" pitchFamily="34" charset="0"/>
              </a:rPr>
              <a:t>!!!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12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   </a:t>
            </a:r>
            <a:r>
              <a:rPr lang="sk-SK" sz="1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body       /   známka </a:t>
            </a:r>
          </a:p>
          <a:p>
            <a:r>
              <a:rPr lang="sk-SK" sz="2200" dirty="0" smtClean="0">
                <a:solidFill>
                  <a:srgbClr val="0070C0"/>
                </a:solidFill>
              </a:rPr>
              <a:t>	6 – 5 b =  </a:t>
            </a:r>
            <a:r>
              <a:rPr lang="sk-SK" sz="2200" b="1" dirty="0" smtClean="0">
                <a:solidFill>
                  <a:srgbClr val="0070C0"/>
                </a:solidFill>
              </a:rPr>
              <a:t>1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4 – 3 b =  </a:t>
            </a:r>
            <a:r>
              <a:rPr lang="sk-SK" sz="2200" b="1" dirty="0" smtClean="0">
                <a:solidFill>
                  <a:srgbClr val="0070C0"/>
                </a:solidFill>
              </a:rPr>
              <a:t>2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2b = 	   </a:t>
            </a:r>
            <a:r>
              <a:rPr lang="sk-SK" sz="2200" b="1" dirty="0" smtClean="0">
                <a:solidFill>
                  <a:srgbClr val="0070C0"/>
                </a:solidFill>
              </a:rPr>
              <a:t>3</a:t>
            </a:r>
            <a:r>
              <a:rPr lang="sk-SK" sz="2200" dirty="0" smtClean="0">
                <a:solidFill>
                  <a:srgbClr val="0070C0"/>
                </a:solidFill>
              </a:rPr>
              <a:t>				Forma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1b =          </a:t>
            </a:r>
            <a:r>
              <a:rPr lang="sk-SK" sz="2200" b="1" dirty="0" smtClean="0">
                <a:solidFill>
                  <a:srgbClr val="0070C0"/>
                </a:solidFill>
              </a:rPr>
              <a:t>4</a:t>
            </a:r>
            <a:r>
              <a:rPr lang="sk-SK" sz="2200" dirty="0" smtClean="0">
                <a:solidFill>
                  <a:srgbClr val="0070C0"/>
                </a:solidFill>
              </a:rPr>
              <a:t>				Obsah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0b =          </a:t>
            </a:r>
            <a:r>
              <a:rPr lang="sk-SK" sz="2200" b="1" dirty="0" smtClean="0">
                <a:solidFill>
                  <a:srgbClr val="0070C0"/>
                </a:solidFill>
              </a:rPr>
              <a:t>5</a:t>
            </a:r>
            <a:r>
              <a:rPr lang="sk-SK" sz="2200" dirty="0" smtClean="0">
                <a:solidFill>
                  <a:srgbClr val="0070C0"/>
                </a:solidFill>
              </a:rPr>
              <a:t>				Spôsob prezentácie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r>
              <a:rPr lang="sk-SK" i="1" dirty="0" smtClean="0">
                <a:solidFill>
                  <a:srgbClr val="0070C0"/>
                </a:solidFill>
              </a:rPr>
              <a:t>Boduje 20 najlepších! </a:t>
            </a:r>
            <a:r>
              <a:rPr lang="sk-SK" sz="2200" dirty="0" smtClean="0">
                <a:solidFill>
                  <a:srgbClr val="0070C0"/>
                </a:solidFill>
              </a:rPr>
              <a:t>		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chlapec%20ziarovka_male_iny%20vyrez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500306"/>
            <a:ext cx="292895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2.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skupinová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Aj v rámci druhej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5.roč.: Nezanedbávaj pitný režim!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6.roč.: Odkiaľ jedlo pochádza?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7.roč.: Sleduj informácie na obale potravín!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8. roč.: Potraviny – zdroj života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9.roč.: Jedz a hýb sa!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FF0000"/>
                </a:solidFill>
                <a:latin typeface="Candara" pitchFamily="34" charset="0"/>
              </a:rPr>
              <a:t>Vaša úloha</a:t>
            </a:r>
            <a:r>
              <a:rPr lang="sk-SK" sz="2200" b="1" dirty="0" smtClean="0">
                <a:solidFill>
                  <a:srgbClr val="FF0000"/>
                </a:solidFill>
                <a:latin typeface="Candara" pitchFamily="34" charset="0"/>
              </a:rPr>
              <a:t>:</a:t>
            </a:r>
            <a:endParaRPr lang="cs-CZ" sz="2200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Ľubovoľnou formou spracovať tému a prezentovať ju odbornej porote!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Forma spracovania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: 	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poster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, 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powerpointová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prezentácia, plagát atď.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Dĺžka prezentácie: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	cca 15 minút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Termíny prezentácií</a:t>
            </a:r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:	5.roč.: 15.10.2013 (utorok)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6.roč.: 17.10.2013 (štvrtok)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7.roč.:  16.10.2013 (streda)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8. roč.: 14.10.2013 (pondelok)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9.roč.: 18.10.2013 (piatok)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Pri prezentácii je možné použiť i rôzne kreatívne a nápadité prvky – pohyb, praktické ukážky, divadelné a iné pôsobivé vsuvky atď.;  k dispozícii Vám bude počítač s projektorom, ozvučovacia sústava.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eti%20pri%20jedle%20a%20jablk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643050"/>
            <a:ext cx="23336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2.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spracovania/produkt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nápaditosť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spôsob stvárnenia témy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  <a:r>
              <a:rPr lang="sk-SK" sz="2200" dirty="0" smtClean="0">
                <a:solidFill>
                  <a:srgbClr val="0070C0"/>
                </a:solidFill>
              </a:rPr>
              <a:t>Forma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Obsah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Spôsob prezentácie – max. 40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endParaRPr lang="sk-SK" sz="2200" i="1" dirty="0" smtClean="0">
              <a:solidFill>
                <a:srgbClr val="0070C0"/>
              </a:solidFill>
            </a:endParaRPr>
          </a:p>
          <a:p>
            <a:r>
              <a:rPr lang="sk-SK" sz="2200" i="1" dirty="0" smtClean="0">
                <a:solidFill>
                  <a:srgbClr val="0070C0"/>
                </a:solidFill>
              </a:rPr>
              <a:t>O bodovaní rozhoduje trojčlenná odborná porota!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ievcatko%20s%20chlebom_ma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214818"/>
            <a:ext cx="257176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000100" y="3857628"/>
            <a:ext cx="4643470" cy="13573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500198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L="514350" indent="-514350">
              <a:spcBef>
                <a:spcPts val="0"/>
              </a:spcBef>
            </a:pPr>
            <a: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  <a:t>Súťažná aktivita k dennej téme: </a:t>
            </a:r>
            <a:b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sk-SK" sz="3600" b="1" dirty="0" smtClean="0">
                <a:solidFill>
                  <a:srgbClr val="FF3300"/>
                </a:solidFill>
                <a:latin typeface="Comic Sans MS" pitchFamily="66" charset="0"/>
              </a:rPr>
              <a:t>SLEDUJ INFORMÁCIE </a:t>
            </a:r>
            <a:br>
              <a:rPr lang="sk-SK" sz="3600" b="1" dirty="0" smtClean="0">
                <a:solidFill>
                  <a:srgbClr val="FF3300"/>
                </a:solidFill>
                <a:latin typeface="Comic Sans MS" pitchFamily="66" charset="0"/>
              </a:rPr>
            </a:br>
            <a:r>
              <a:rPr lang="sk-SK" sz="3600" b="1" dirty="0" smtClean="0">
                <a:solidFill>
                  <a:srgbClr val="FF3300"/>
                </a:solidFill>
                <a:latin typeface="Comic Sans MS" pitchFamily="66" charset="0"/>
              </a:rPr>
              <a:t>NA OBALE POTRAVÍN!</a:t>
            </a:r>
            <a:endParaRPr lang="sk-SK" sz="36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85720" y="2071678"/>
            <a:ext cx="8572560" cy="3970318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sk-SK" sz="2600" dirty="0" smtClean="0">
                <a:latin typeface="Candara" pitchFamily="34" charset="0"/>
              </a:rPr>
              <a:t>Táto denná téma bola v zmysle predchádzajúcich propozícií určená </a:t>
            </a:r>
            <a:r>
              <a:rPr lang="sk-SK" sz="2600" b="1" dirty="0" smtClean="0">
                <a:latin typeface="Candara" pitchFamily="34" charset="0"/>
              </a:rPr>
              <a:t>pre triedne kolektívy 7. ročníkov </a:t>
            </a:r>
            <a:r>
              <a:rPr lang="sk-SK" sz="2600" dirty="0" smtClean="0">
                <a:latin typeface="Candara" pitchFamily="34" charset="0"/>
              </a:rPr>
              <a:t>(7.A, 7.B)  a  ich úlohou bolo prezentovať  tému </a:t>
            </a:r>
            <a:r>
              <a:rPr lang="sk-SK" sz="2600" b="1" dirty="0" smtClean="0">
                <a:latin typeface="Candara" pitchFamily="34" charset="0"/>
              </a:rPr>
              <a:t>ľubovoľnou formou </a:t>
            </a:r>
            <a:r>
              <a:rPr lang="sk-SK" sz="2600" dirty="0" smtClean="0">
                <a:latin typeface="Candara" pitchFamily="34" charset="0"/>
              </a:rPr>
              <a:t>(každá trieda osobitne) - a to odbornej porote (trojčlennej – učitelia školy) a v reprezentatívnom priestore školy  (spoločenská miestnosť).</a:t>
            </a:r>
          </a:p>
          <a:p>
            <a:r>
              <a:rPr lang="sk-SK" sz="2400" dirty="0" smtClean="0">
                <a:latin typeface="Candara" pitchFamily="34" charset="0"/>
              </a:rPr>
              <a:t>Pri príprave súťažných aktivít mohli triedy využiť </a:t>
            </a:r>
            <a:r>
              <a:rPr lang="sk-SK" sz="2400" b="1" dirty="0" smtClean="0">
                <a:latin typeface="Candara" pitchFamily="34" charset="0"/>
              </a:rPr>
              <a:t>odbornú asistenciu vyučujúcich prírodovedných predmetov:</a:t>
            </a:r>
            <a:endParaRPr lang="cs-CZ" sz="2400" dirty="0" smtClean="0">
              <a:latin typeface="Candara" pitchFamily="34" charset="0"/>
            </a:endParaRPr>
          </a:p>
          <a:p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Biksadská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Oravcová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Chvátalová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Lániková</a:t>
            </a:r>
            <a:r>
              <a:rPr lang="sk-SK" sz="2400" dirty="0" smtClean="0">
                <a:latin typeface="Candara" pitchFamily="34" charset="0"/>
              </a:rPr>
              <a:t>.</a:t>
            </a:r>
          </a:p>
          <a:p>
            <a:r>
              <a:rPr lang="sk-SK" sz="2400" dirty="0" smtClean="0">
                <a:latin typeface="Candara" pitchFamily="34" charset="0"/>
              </a:rPr>
              <a:t>Viaceré triedy využili aj pomoc svojich triednych učiteľov! </a:t>
            </a:r>
            <a:endParaRPr lang="cs-CZ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7.A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Áčka sa prezentovala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rozprávkou zinscenovanou divadelným spôsobom –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 jej dej sa odohrával v supermarkete! 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1026" name="Picture 2" descr="I:\hovorme o jedle foto\hovorme o jedle 17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344993"/>
            <a:ext cx="7072362" cy="53042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1143000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V úvodnej scéne nám dvaja Miškovia priblížili základné informácie na obaloch potravín a najmä to, prečo by sme si ich mali všímať. 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2050" name="Picture 2" descr="I:\hovorme o jedle foto\hovorme o jedle 1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0"/>
            <a:ext cx="7106187" cy="53296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715436" cy="1143000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Potom sme sa cez slová rozprávačky dostali k rozhovoru dvoch mladých slečien, ktoré sa stretli po dlhšej dobe a jedna druhú upozorňuje, že si kupuje mliečny výrobok  </a:t>
            </a:r>
            <a:b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                                                        po záruke.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074" name="Picture 2" descr="I:\hovorme o jedle foto\hovorme o jedle 1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5747" y="3071810"/>
            <a:ext cx="5048253" cy="3786190"/>
          </a:xfrm>
          <a:prstGeom prst="rect">
            <a:avLst/>
          </a:prstGeom>
          <a:noFill/>
        </p:spPr>
      </p:pic>
      <p:pic>
        <p:nvPicPr>
          <p:cNvPr id="3075" name="Picture 3" descr="I:\hovorme o jedle foto\hovorme o jedle 1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7"/>
            <a:ext cx="5072066" cy="38043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1142984"/>
            <a:ext cx="8715436" cy="1143000"/>
          </a:xfrm>
        </p:spPr>
        <p:txBody>
          <a:bodyPr>
            <a:noAutofit/>
          </a:bodyPr>
          <a:lstStyle/>
          <a:p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Tá však hovorí, že je to hlúposť, veď v obchodoch musí byť všetko v záruke. Nedala si poradiť a tak aj zle dopadla. Keď tá druhá, po príjemnom a dlhšom rozhovore s milou pani pokladníčkou, vyšla tiež zo supermarketu, všimla si, že jej kamarátka sedí na chodníku. „</a:t>
            </a:r>
            <a:r>
              <a:rPr lang="sk-SK" sz="2600" i="1" dirty="0" smtClean="0">
                <a:solidFill>
                  <a:srgbClr val="0070C0"/>
                </a:solidFill>
                <a:latin typeface="Candara" pitchFamily="34" charset="0"/>
              </a:rPr>
              <a:t>Čo sa ti stalo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?“ hovorí. „</a:t>
            </a:r>
            <a:r>
              <a:rPr lang="sk-SK" sz="2600" i="1" dirty="0" smtClean="0">
                <a:solidFill>
                  <a:srgbClr val="0070C0"/>
                </a:solidFill>
                <a:latin typeface="Candara" pitchFamily="34" charset="0"/>
              </a:rPr>
              <a:t>No krútim sa v bolestiach, bolí ma brucho, lebo som zjedla asi pokazené </a:t>
            </a:r>
            <a:r>
              <a:rPr lang="sk-SK" sz="2600" i="1" dirty="0" err="1" smtClean="0">
                <a:solidFill>
                  <a:srgbClr val="0070C0"/>
                </a:solidFill>
                <a:latin typeface="Candara" pitchFamily="34" charset="0"/>
              </a:rPr>
              <a:t>acidko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.“ Pomohla jej vstať a odchádzajú do nemocnice.</a:t>
            </a:r>
            <a:endParaRPr lang="cs-CZ" sz="26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4098" name="Picture 2" descr="I:\hovorme o jedle foto\hovorme o jedle 1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268264"/>
            <a:ext cx="4786314" cy="3589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5000636"/>
            <a:ext cx="8229600" cy="1143000"/>
          </a:xfrm>
        </p:spPr>
        <p:txBody>
          <a:bodyPr>
            <a:noAutofit/>
          </a:bodyPr>
          <a:lstStyle/>
          <a:p>
            <a:r>
              <a:rPr lang="sk-SK" sz="3000" dirty="0" smtClean="0">
                <a:solidFill>
                  <a:srgbClr val="0070C0"/>
                </a:solidFill>
                <a:latin typeface="Candara" pitchFamily="34" charset="0"/>
              </a:rPr>
              <a:t>A príbeh končí poučnými slovami rozprávačky, aby sme si vždy dobre prečítali informácie na obaloch potravín. </a:t>
            </a:r>
            <a:br>
              <a:rPr lang="sk-SK" sz="30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3000" dirty="0" smtClean="0">
                <a:solidFill>
                  <a:srgbClr val="0070C0"/>
                </a:solidFill>
                <a:latin typeface="Candara" pitchFamily="34" charset="0"/>
              </a:rPr>
              <a:t>A tak milý kamarát: </a:t>
            </a:r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dôveruj, ale preveruj!</a:t>
            </a:r>
            <a:endParaRPr lang="cs-CZ" sz="30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122" name="Picture 2" descr="I:\hovorme o jedle foto\hovorme o jedle 1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43372" y="642918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95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7.B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Béčka nám najskôr v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interaktívnej prezentácii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predstavila zvieratá </a:t>
            </a:r>
            <a:r>
              <a:rPr lang="sk-SK" sz="2800" dirty="0" smtClean="0">
                <a:solidFill>
                  <a:srgbClr val="0070C0"/>
                </a:solidFill>
              </a:rPr>
              <a:t>chované pre mlieko a o produktoch vyrábaných z mlieka. 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146" name="Picture 2" descr="I:\hovorme o jedle foto\hovorme o jedle 1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714488"/>
            <a:ext cx="6857465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1000108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sk-SK" sz="3200" dirty="0" smtClean="0">
                <a:solidFill>
                  <a:srgbClr val="0070C0"/>
                </a:solidFill>
                <a:latin typeface="Candara" pitchFamily="34" charset="0"/>
              </a:rPr>
              <a:t>Vďaka týmto produktom nám poskytli cenné informácie, ktoré sa nachádzajú na obaloch mliečnych výrobkov. Počas prednášky hrala príjemná fujarová hudba, ktorá dotvárala celkovú atmosféru.</a:t>
            </a:r>
            <a:endParaRPr lang="cs-CZ" sz="32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7170" name="Picture 2" descr="I:\hovorme o jedle foto\hovorme o jedle 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03200"/>
            <a:ext cx="5005998" cy="3754800"/>
          </a:xfrm>
          <a:prstGeom prst="rect">
            <a:avLst/>
          </a:prstGeom>
          <a:noFill/>
        </p:spPr>
      </p:pic>
      <p:pic>
        <p:nvPicPr>
          <p:cNvPr id="7171" name="Picture 3" descr="I:\hovorme o jedle foto\hovorme o jedle 1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002" y="3103200"/>
            <a:ext cx="5005998" cy="375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Neskôr sme sa preniesli do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deja scénky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, kedy dve gazdinky v krojoch pripravovali večeru svojim manželom...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8194" name="Picture 2" descr="I:\hovorme o jedle foto\hovorme o jedle 1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9383" y="2332037"/>
            <a:ext cx="6034617" cy="4525963"/>
          </a:xfrm>
          <a:prstGeom prst="rect">
            <a:avLst/>
          </a:prstGeom>
          <a:noFill/>
        </p:spPr>
      </p:pic>
      <p:pic>
        <p:nvPicPr>
          <p:cNvPr id="8195" name="Picture 3" descr="I:\hovorme o jedle foto\hovorme o jedle 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14620"/>
            <a:ext cx="466690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214950"/>
            <a:ext cx="4143404" cy="714372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„</a:t>
            </a:r>
            <a:r>
              <a:rPr lang="sk-SK" sz="2600" i="1" dirty="0" smtClean="0">
                <a:solidFill>
                  <a:srgbClr val="0070C0"/>
                </a:solidFill>
                <a:latin typeface="Candara" pitchFamily="34" charset="0"/>
              </a:rPr>
              <a:t>Čo máme na večeru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?“ kričia chlapi už spoza dverí. „</a:t>
            </a:r>
            <a:r>
              <a:rPr lang="sk-SK" sz="2600" i="1" dirty="0" smtClean="0">
                <a:solidFill>
                  <a:srgbClr val="0070C0"/>
                </a:solidFill>
                <a:latin typeface="Candara" pitchFamily="34" charset="0"/>
              </a:rPr>
              <a:t>No predsa výborné bryndzové halušky a k tomu aj pohár žinčice.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“ </a:t>
            </a:r>
            <a:endParaRPr lang="cs-CZ" sz="26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9218" name="Picture 2" descr="I:\hovorme o jedle foto\hovorme o jedle 1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9219" name="Picture 3" descr="I:\hovorme o jedle foto\hovorme o jedle 1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8002" y="3103200"/>
            <a:ext cx="5005998" cy="3754800"/>
          </a:xfrm>
          <a:prstGeom prst="rect">
            <a:avLst/>
          </a:prstGeom>
          <a:noFill/>
        </p:spPr>
      </p:pic>
      <p:pic>
        <p:nvPicPr>
          <p:cNvPr id="9220" name="Picture 4" descr="I:\hovorme o jedle foto\hovorme o jedle 1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7925" y="0"/>
            <a:ext cx="4046075" cy="303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I:\hovorme o jedle foto\hovorme o jedle 1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97925" y="1500174"/>
            <a:ext cx="4046075" cy="3034800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429684" cy="1143000"/>
          </a:xfrm>
        </p:spPr>
        <p:txBody>
          <a:bodyPr>
            <a:noAutofit/>
          </a:bodyPr>
          <a:lstStyle/>
          <a:p>
            <a:pPr algn="l"/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Všetci sa chutne najedli a chlapi od radosti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  <a:sym typeface="Wingdings" pitchFamily="2" charset="2"/>
              </a:rPr>
              <a:t> 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a tiež aby jedlo dobre trávilo - predviedli </a:t>
            </a:r>
            <a:r>
              <a:rPr lang="sk-SK" sz="2800" b="1" dirty="0" smtClean="0">
                <a:solidFill>
                  <a:srgbClr val="0070C0"/>
                </a:solidFill>
                <a:latin typeface="Candara" pitchFamily="34" charset="0"/>
              </a:rPr>
              <a:t>tradičný ľudový tanec</a:t>
            </a: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. </a:t>
            </a:r>
            <a:b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800" dirty="0" smtClean="0">
                <a:solidFill>
                  <a:srgbClr val="0070C0"/>
                </a:solidFill>
                <a:latin typeface="Candara" pitchFamily="34" charset="0"/>
              </a:rPr>
              <a:t>Skvelý nápad! </a:t>
            </a:r>
            <a:endParaRPr lang="cs-CZ" sz="28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10242" name="Picture 2" descr="I:\hovorme o jedle foto\hovorme o jedle 19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32037"/>
            <a:ext cx="6034617" cy="4525963"/>
          </a:xfrm>
          <a:prstGeom prst="rect">
            <a:avLst/>
          </a:prstGeom>
          <a:noFill/>
        </p:spPr>
      </p:pic>
      <p:pic>
        <p:nvPicPr>
          <p:cNvPr id="10245" name="Picture 5" descr="I:\hovorme o jedle foto\hovorme o jedle 1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5768" y="4429132"/>
            <a:ext cx="3238231" cy="2428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2500306"/>
            <a:ext cx="3900486" cy="1143000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O výbornej kvalite čerstvo uvarených bryndzových halušiek sa napokon  presvedčila i odborná porota! Ďakujeme! 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11266" name="Picture 2" descr="I:\hovorme o jedle foto\hovorme o jedle 1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3223609" y="937607"/>
            <a:ext cx="6858001" cy="4982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43372" y="642918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90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5583254"/>
          </a:xfrm>
        </p:spPr>
        <p:txBody>
          <a:bodyPr>
            <a:normAutofit fontScale="90000"/>
          </a:bodyPr>
          <a:lstStyle/>
          <a:p>
            <a:pPr algn="l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školy:  	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Spojená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škola sv. Františka Assiského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Adresa školy:	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Kláštorné 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nám. 1, 901 01 Malacky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Kontaktná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osoba: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Mgr. Daniel Masarovič , 0917 350 117,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				</a:t>
            </a:r>
            <a:r>
              <a:rPr lang="sk-SK" sz="2600" b="1" dirty="0" err="1" smtClean="0">
                <a:solidFill>
                  <a:srgbClr val="FF0000"/>
                </a:solidFill>
                <a:latin typeface="Candara" pitchFamily="34" charset="0"/>
              </a:rPr>
              <a:t>czsmalacky@gmail.com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Meno a priezvisko žiakov:  </a:t>
            </a:r>
            <a:r>
              <a:rPr lang="sk-SK" sz="2600" b="1" i="1" dirty="0" smtClean="0">
                <a:solidFill>
                  <a:srgbClr val="FF3300"/>
                </a:solidFill>
                <a:latin typeface="Candara" pitchFamily="34" charset="0"/>
              </a:rPr>
              <a:t>ďalší slade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Ročník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:	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siedmy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Celkový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počet žiakov, ktorý sa do aktivít k vyhlásenej dennej téme zapojili:		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>54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témy: 		</a:t>
            </a:r>
            <a:r>
              <a:rPr lang="sk-SK" sz="2800" b="1" dirty="0" smtClean="0">
                <a:solidFill>
                  <a:srgbClr val="FF3300"/>
                </a:solidFill>
              </a:rPr>
              <a:t>Sleduj </a:t>
            </a:r>
            <a:r>
              <a:rPr lang="sk-SK" sz="2800" b="1" dirty="0" smtClean="0">
                <a:solidFill>
                  <a:srgbClr val="FF3300"/>
                </a:solidFill>
              </a:rPr>
              <a:t>informácie na obale potravín!</a:t>
            </a: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</a:br>
            <a:endParaRPr lang="cs-CZ" sz="24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" name="Obrázek 2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0"/>
            <a:ext cx="663416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Zoznamy žiakov, ktorí súťažný príspevok pripravili:</a:t>
            </a:r>
            <a:endParaRPr lang="cs-CZ" sz="30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graphicFrame>
        <p:nvGraphicFramePr>
          <p:cNvPr id="10" name="Tabulka 9"/>
          <p:cNvGraphicFramePr>
            <a:graphicFrameLocks noGrp="1"/>
          </p:cNvGraphicFramePr>
          <p:nvPr/>
        </p:nvGraphicFramePr>
        <p:xfrm>
          <a:off x="500034" y="1214422"/>
          <a:ext cx="3000394" cy="5291804"/>
        </p:xfrm>
        <a:graphic>
          <a:graphicData uri="http://schemas.openxmlformats.org/drawingml/2006/table">
            <a:tbl>
              <a:tblPr/>
              <a:tblGrid>
                <a:gridCol w="372462"/>
                <a:gridCol w="1582967"/>
                <a:gridCol w="1044965"/>
              </a:tblGrid>
              <a:tr h="15282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7.A</a:t>
                      </a:r>
                    </a:p>
                  </a:txBody>
                  <a:tcPr marL="6113" marR="6113" marT="611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Antalová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Soňa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Blažíček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Cehlárová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Janette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Červenková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Simona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Dujmovič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Oliver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Gúth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Dušan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Hlaváčková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Žofia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Horváthová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Magdaléna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Hurban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Jakubčíková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Tereza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Janotková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Martina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Jánošová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Ema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Julényi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Lukáš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Jurkáčková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Viktória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Kamenistý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Kočálka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Matúš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Kořínek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Andrej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Kršková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Aneta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Kuníková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Žaneta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Lednárová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Alena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Okrucký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Alexander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Olexa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Erik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Oravec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Gabriel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4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Pavlíková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Lucia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Švajdlenková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Laura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6113" marR="6113" marT="61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Vozár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Michal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8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Vozárik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Michal</a:t>
                      </a:r>
                    </a:p>
                  </a:txBody>
                  <a:tcPr marL="6113" marR="6113" marT="611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715008" y="1214422"/>
          <a:ext cx="3000396" cy="5318505"/>
        </p:xfrm>
        <a:graphic>
          <a:graphicData uri="http://schemas.openxmlformats.org/drawingml/2006/table">
            <a:tbl>
              <a:tblPr/>
              <a:tblGrid>
                <a:gridCol w="385765"/>
                <a:gridCol w="1639502"/>
                <a:gridCol w="975129"/>
              </a:tblGrid>
              <a:tr h="19036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7.B</a:t>
                      </a:r>
                    </a:p>
                  </a:txBody>
                  <a:tcPr marL="7051" marR="7051" marT="70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Baláž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Peter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Bednár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Bezdeková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Simona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Cauner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Lukáš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Čambalová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Sára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Galba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Ivan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Hudy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Kristián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Hujsová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Alica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Husárová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Ema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Ihnátová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Ivana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Ježek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Kamenistá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Nikola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Kočiš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Samuel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Kotes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Denis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Kurová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Lucia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6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Lisý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Kristián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6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Macko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6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Masarovič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6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Nemec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Matúš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06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Sabol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Peter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Soják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Martin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Šimková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Barbara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Štokinger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Tomáš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Trnka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Daniel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Turňová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Petra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7051" marR="7051" marT="70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Viktorínová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Dominika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42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Voltemarová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Natália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7051" marR="7051" marT="70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794</TotalTime>
  <Words>574</Words>
  <Application>Microsoft Office PowerPoint</Application>
  <PresentationFormat>Předvádění na obrazovce (4:3)</PresentationFormat>
  <Paragraphs>287</Paragraphs>
  <Slides>24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Motiv sady Office</vt:lpstr>
      <vt:lpstr>Spojená škola sv. Františka Assiského Malacky</vt:lpstr>
      <vt:lpstr>Slovo na úvod...</vt:lpstr>
      <vt:lpstr>Propozície k súťaži  *</vt:lpstr>
      <vt:lpstr>Propozície k súťaži </vt:lpstr>
      <vt:lpstr>Propozície k súťaži</vt:lpstr>
      <vt:lpstr>Propozície k súťaži </vt:lpstr>
      <vt:lpstr>Súťažná aktivita k dennej téme:  SLEDUJ INFORMÁCIE  NA OBALE POTRAVÍN!</vt:lpstr>
      <vt:lpstr>Ako to dopadlo  v 7.A ?</vt:lpstr>
      <vt:lpstr>Áčka sa prezentovala rozprávkou zinscenovanou divadelným spôsobom – jej dej sa odohrával v supermarkete! </vt:lpstr>
      <vt:lpstr>V úvodnej scéne nám dvaja Miškovia priblížili základné informácie na obaloch potravín a najmä to, prečo by sme si ich mali všímať. </vt:lpstr>
      <vt:lpstr>Potom sme sa cez slová rozprávačky dostali k rozhovoru dvoch mladých slečien, ktoré sa stretli po dlhšej dobe a jedna druhú upozorňuje, že si kupuje mliečny výrobok                                                           po záruke.</vt:lpstr>
      <vt:lpstr>Tá však hovorí, že je to hlúposť, veď v obchodoch musí byť všetko v záruke. Nedala si poradiť a tak aj zle dopadla. Keď tá druhá, po príjemnom a dlhšom rozhovore s milou pani pokladníčkou, vyšla tiež zo supermarketu, všimla si, že jej kamarátka sedí na chodníku. „Čo sa ti stalo?“ hovorí. „No krútim sa v bolestiach, bolí ma brucho, lebo som zjedla asi pokazené acidko.“ Pomohla jej vstať a odchádzajú do nemocnice.</vt:lpstr>
      <vt:lpstr>A príbeh končí poučnými slovami rozprávačky, aby sme si vždy dobre prečítali informácie na obaloch potravín.  A tak milý kamarát: dôveruj, ale preveruj!</vt:lpstr>
      <vt:lpstr>HODNOTENIE ODBORNEJ POROTY:</vt:lpstr>
      <vt:lpstr>Ako to dopadlo  v 7.B ?</vt:lpstr>
      <vt:lpstr>Béčka nám najskôr v interaktívnej prezentácii predstavila zvieratá chované pre mlieko a o produktoch vyrábaných z mlieka. </vt:lpstr>
      <vt:lpstr>Vďaka týmto produktom nám poskytli cenné informácie, ktoré sa nachádzajú na obaloch mliečnych výrobkov. Počas prednášky hrala príjemná fujarová hudba, ktorá dotvárala celkovú atmosféru.</vt:lpstr>
      <vt:lpstr>Neskôr sme sa preniesli do deja scénky, kedy dve gazdinky v krojoch pripravovali večeru svojim manželom...</vt:lpstr>
      <vt:lpstr>„Čo máme na večeru?“ kričia chlapi už spoza dverí. „No predsa výborné bryndzové halušky a k tomu aj pohár žinčice.“ </vt:lpstr>
      <vt:lpstr>Všetci sa chutne najedli a chlapi od radosti  a tiež aby jedlo dobre trávilo - predviedli tradičný ľudový tanec.  Skvelý nápad! </vt:lpstr>
      <vt:lpstr>O výbornej kvalite čerstvo uvarených bryndzových halušiek sa napokon  presvedčila i odborná porota! Ďakujeme! </vt:lpstr>
      <vt:lpstr>HODNOTENIE ODBORNEJ POROTY:</vt:lpstr>
      <vt:lpstr>       Názov školy:    Spojená škola sv. Františka Assiského Adresa školy:  Kláštorné nám. 1, 901 01 Malacky Kontaktná osoba: Mgr. Daniel Masarovič , 0917 350 117,      czsmalacky@gmail.com  Meno a priezvisko žiakov:  ďalší slade Ročník:  siedmy Celkový počet žiakov, ktorý sa do aktivít k vyhlásenej dennej téme zapojili:  54 Názov témy:   Sleduj informácie na obale potravín!  </vt:lpstr>
      <vt:lpstr>Zoznamy žiakov, ktorí súťažný príspevok pripravili: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9</dc:creator>
  <cp:lastModifiedBy>9</cp:lastModifiedBy>
  <cp:revision>70</cp:revision>
  <dcterms:created xsi:type="dcterms:W3CDTF">2013-10-18T07:05:30Z</dcterms:created>
  <dcterms:modified xsi:type="dcterms:W3CDTF">2013-10-20T15:48:36Z</dcterms:modified>
</cp:coreProperties>
</file>